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Proxima Nova"/>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ProximaNova-bold.fntdata"/><Relationship Id="rId14" Type="http://schemas.openxmlformats.org/officeDocument/2006/relationships/slide" Target="slides/slide9.xml"/><Relationship Id="rId36" Type="http://schemas.openxmlformats.org/officeDocument/2006/relationships/font" Target="fonts/ProximaNova-regular.fntdata"/><Relationship Id="rId17" Type="http://schemas.openxmlformats.org/officeDocument/2006/relationships/slide" Target="slides/slide12.xml"/><Relationship Id="rId39" Type="http://schemas.openxmlformats.org/officeDocument/2006/relationships/font" Target="fonts/ProximaNova-boldItalic.fntdata"/><Relationship Id="rId16" Type="http://schemas.openxmlformats.org/officeDocument/2006/relationships/slide" Target="slides/slide11.xml"/><Relationship Id="rId38" Type="http://schemas.openxmlformats.org/officeDocument/2006/relationships/font" Target="fonts/ProximaNova-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5301394b3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5301394b3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04f425cc9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04f425cc9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5301394b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5301394b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04f425cc93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04f425cc93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04f425cc9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04f425cc9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5301394b3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5301394b3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5301394b3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5301394b3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04f425cc9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04f425cc9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04f425cc9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04f425cc9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53bf0147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53bf0147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04f425cc9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04f425cc9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53bf01474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53bf01474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53bf01474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53bf01474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04f425cc93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04f425cc93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04f425cc93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04f425cc93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04f425cc9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04f425cc9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04f425cc9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04f425cc9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53bf01474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53bf01474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53bf01474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53bf01474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5301394b3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5301394b3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ilhouette score ranges from -1 to 1</a:t>
            </a:r>
            <a:endParaRPr/>
          </a:p>
          <a:p>
            <a:pPr indent="0" lvl="0" marL="0" rtl="0" algn="l">
              <a:spcBef>
                <a:spcPts val="0"/>
              </a:spcBef>
              <a:spcAft>
                <a:spcPts val="0"/>
              </a:spcAft>
              <a:buNone/>
            </a:pPr>
            <a:r>
              <a:rPr lang="en"/>
              <a:t>A score over 0.7 is considered "strong". A score over 0.5 is considered "reasonable". A score over 0.25 is considered "weak".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Choose 3 clusters because it gave the best Silhouette score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Data points were well-matched to their assigned clusters and poorly matched to neighboring clusters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04f425cc9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04f425cc9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04f425cc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04f425cc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53bf01474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53bf01474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04f425cc9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04f425cc9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56f583925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56f583925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04f425cc9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04f425cc9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04f425cc9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04f425cc9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04f425cc9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04f425cc9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04f425cc9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04f425cc9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16.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9.png"/><Relationship Id="rId4" Type="http://schemas.openxmlformats.org/officeDocument/2006/relationships/image" Target="../media/image30.png"/><Relationship Id="rId5" Type="http://schemas.openxmlformats.org/officeDocument/2006/relationships/image" Target="../media/image8.png"/><Relationship Id="rId6"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0.png"/><Relationship Id="rId5"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1.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3.png"/><Relationship Id="rId4" Type="http://schemas.openxmlformats.org/officeDocument/2006/relationships/image" Target="../media/image38.png"/><Relationship Id="rId5" Type="http://schemas.openxmlformats.org/officeDocument/2006/relationships/image" Target="../media/image29.png"/><Relationship Id="rId6"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catalog.data.gov/dataset/real-estate-sales-2001-2018" TargetMode="External"/><Relationship Id="rId4" Type="http://schemas.openxmlformats.org/officeDocument/2006/relationships/hyperlink" Target="https://catalog.data.gov/dataset/municipal-fiscal-indicators-economic-and-grand-list-data-2019-2024"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CSE 4705: Project Summary</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Tom McCarthy &amp; Filip Graham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Unstructured data extraction</a:t>
            </a:r>
            <a:endParaRPr/>
          </a:p>
        </p:txBody>
      </p:sp>
      <p:sp>
        <p:nvSpPr>
          <p:cNvPr id="129" name="Google Shape;12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PDFs containing </a:t>
            </a:r>
            <a:r>
              <a:rPr lang="en"/>
              <a:t>municipality statistics differed in structure from year to year</a:t>
            </a:r>
            <a:endParaRPr/>
          </a:p>
          <a:p>
            <a:pPr indent="-342900" lvl="0" marL="457200" rtl="0" algn="l">
              <a:spcBef>
                <a:spcPts val="0"/>
              </a:spcBef>
              <a:spcAft>
                <a:spcPts val="0"/>
              </a:spcAft>
              <a:buSzPts val="1800"/>
              <a:buChar char="●"/>
            </a:pPr>
            <a:r>
              <a:rPr lang="en"/>
              <a:t>Manually choose fields from PDFs that were </a:t>
            </a:r>
            <a:r>
              <a:rPr lang="en"/>
              <a:t>similar</a:t>
            </a:r>
            <a:r>
              <a:rPr lang="en"/>
              <a:t> across different PDFs</a:t>
            </a:r>
            <a:endParaRPr/>
          </a:p>
          <a:p>
            <a:pPr indent="-342900" lvl="0" marL="457200" rtl="0" algn="l">
              <a:spcBef>
                <a:spcPts val="0"/>
              </a:spcBef>
              <a:spcAft>
                <a:spcPts val="0"/>
              </a:spcAft>
              <a:buSzPts val="1800"/>
              <a:buChar char="●"/>
            </a:pPr>
            <a:r>
              <a:rPr lang="en"/>
              <a:t>Later needed to write code to combine </a:t>
            </a:r>
            <a:r>
              <a:rPr lang="en"/>
              <a:t>similar</a:t>
            </a:r>
            <a:r>
              <a:rPr lang="en"/>
              <a:t> fields</a:t>
            </a:r>
            <a:endParaRPr/>
          </a:p>
        </p:txBody>
      </p:sp>
      <p:pic>
        <p:nvPicPr>
          <p:cNvPr id="130" name="Google Shape;130;p22"/>
          <p:cNvPicPr preferRelativeResize="0"/>
          <p:nvPr/>
        </p:nvPicPr>
        <p:blipFill>
          <a:blip r:embed="rId3">
            <a:alphaModFix/>
          </a:blip>
          <a:stretch>
            <a:fillRect/>
          </a:stretch>
        </p:blipFill>
        <p:spPr>
          <a:xfrm>
            <a:off x="2819075" y="2746950"/>
            <a:ext cx="2748801" cy="1764276"/>
          </a:xfrm>
          <a:prstGeom prst="rect">
            <a:avLst/>
          </a:prstGeom>
          <a:noFill/>
          <a:ln>
            <a:noFill/>
          </a:ln>
        </p:spPr>
      </p:pic>
      <p:pic>
        <p:nvPicPr>
          <p:cNvPr id="131" name="Google Shape;131;p22"/>
          <p:cNvPicPr preferRelativeResize="0"/>
          <p:nvPr/>
        </p:nvPicPr>
        <p:blipFill>
          <a:blip r:embed="rId4">
            <a:alphaModFix/>
          </a:blip>
          <a:stretch>
            <a:fillRect/>
          </a:stretch>
        </p:blipFill>
        <p:spPr>
          <a:xfrm>
            <a:off x="5759543" y="2746950"/>
            <a:ext cx="3167307" cy="1764275"/>
          </a:xfrm>
          <a:prstGeom prst="rect">
            <a:avLst/>
          </a:prstGeom>
          <a:noFill/>
          <a:ln>
            <a:noFill/>
          </a:ln>
        </p:spPr>
      </p:pic>
      <p:pic>
        <p:nvPicPr>
          <p:cNvPr id="132" name="Google Shape;132;p22"/>
          <p:cNvPicPr preferRelativeResize="0"/>
          <p:nvPr/>
        </p:nvPicPr>
        <p:blipFill>
          <a:blip r:embed="rId5">
            <a:alphaModFix/>
          </a:blip>
          <a:stretch>
            <a:fillRect/>
          </a:stretch>
        </p:blipFill>
        <p:spPr>
          <a:xfrm>
            <a:off x="217150" y="2746950"/>
            <a:ext cx="2410252" cy="1764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LLM-based data extraction</a:t>
            </a:r>
            <a:endParaRPr/>
          </a:p>
        </p:txBody>
      </p:sp>
      <p:sp>
        <p:nvSpPr>
          <p:cNvPr id="138" name="Google Shape;13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Scraped unstructured PDF data using Open AI’s API</a:t>
            </a:r>
            <a:endParaRPr/>
          </a:p>
          <a:p>
            <a:pPr indent="-342900" lvl="0" marL="457200" rtl="0" algn="l">
              <a:spcBef>
                <a:spcPts val="0"/>
              </a:spcBef>
              <a:spcAft>
                <a:spcPts val="0"/>
              </a:spcAft>
              <a:buSzPts val="1800"/>
              <a:buChar char="●"/>
            </a:pPr>
            <a:r>
              <a:rPr lang="en"/>
              <a:t>Extracted data was put into JSON format, as the data could be represented in key value pairs</a:t>
            </a:r>
            <a:endParaRPr/>
          </a:p>
        </p:txBody>
      </p:sp>
      <p:pic>
        <p:nvPicPr>
          <p:cNvPr id="139" name="Google Shape;139;p23"/>
          <p:cNvPicPr preferRelativeResize="0"/>
          <p:nvPr/>
        </p:nvPicPr>
        <p:blipFill>
          <a:blip r:embed="rId3">
            <a:alphaModFix/>
          </a:blip>
          <a:stretch>
            <a:fillRect/>
          </a:stretch>
        </p:blipFill>
        <p:spPr>
          <a:xfrm>
            <a:off x="166850" y="2408025"/>
            <a:ext cx="3769611" cy="2299550"/>
          </a:xfrm>
          <a:prstGeom prst="rect">
            <a:avLst/>
          </a:prstGeom>
          <a:noFill/>
          <a:ln>
            <a:noFill/>
          </a:ln>
        </p:spPr>
      </p:pic>
      <p:pic>
        <p:nvPicPr>
          <p:cNvPr id="140" name="Google Shape;140;p23"/>
          <p:cNvPicPr preferRelativeResize="0"/>
          <p:nvPr/>
        </p:nvPicPr>
        <p:blipFill>
          <a:blip r:embed="rId4">
            <a:alphaModFix/>
          </a:blip>
          <a:stretch>
            <a:fillRect/>
          </a:stretch>
        </p:blipFill>
        <p:spPr>
          <a:xfrm>
            <a:off x="5384700" y="2408025"/>
            <a:ext cx="3592450" cy="2299549"/>
          </a:xfrm>
          <a:prstGeom prst="rect">
            <a:avLst/>
          </a:prstGeom>
          <a:noFill/>
          <a:ln>
            <a:noFill/>
          </a:ln>
        </p:spPr>
      </p:pic>
      <p:pic>
        <p:nvPicPr>
          <p:cNvPr descr="File:Black Right Arrow.png - Wikimedia Commons" id="141" name="Google Shape;141;p23"/>
          <p:cNvPicPr preferRelativeResize="0"/>
          <p:nvPr/>
        </p:nvPicPr>
        <p:blipFill>
          <a:blip r:embed="rId5">
            <a:alphaModFix/>
          </a:blip>
          <a:stretch>
            <a:fillRect/>
          </a:stretch>
        </p:blipFill>
        <p:spPr>
          <a:xfrm>
            <a:off x="4000925" y="3271453"/>
            <a:ext cx="1319303" cy="572700"/>
          </a:xfrm>
          <a:prstGeom prst="rect">
            <a:avLst/>
          </a:prstGeom>
          <a:noFill/>
          <a:ln>
            <a:noFill/>
          </a:ln>
        </p:spPr>
      </p:pic>
      <p:pic>
        <p:nvPicPr>
          <p:cNvPr id="142" name="Google Shape;142;p23"/>
          <p:cNvPicPr preferRelativeResize="0"/>
          <p:nvPr/>
        </p:nvPicPr>
        <p:blipFill>
          <a:blip r:embed="rId6">
            <a:alphaModFix/>
          </a:blip>
          <a:stretch>
            <a:fillRect/>
          </a:stretch>
        </p:blipFill>
        <p:spPr>
          <a:xfrm>
            <a:off x="3768672" y="2408025"/>
            <a:ext cx="1622701" cy="912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LLM-based data extraction</a:t>
            </a:r>
            <a:endParaRPr/>
          </a:p>
        </p:txBody>
      </p:sp>
      <p:sp>
        <p:nvSpPr>
          <p:cNvPr id="148" name="Google Shape;148;p24"/>
          <p:cNvSpPr txBox="1"/>
          <p:nvPr>
            <p:ph idx="1" type="body"/>
          </p:nvPr>
        </p:nvSpPr>
        <p:spPr>
          <a:xfrm>
            <a:off x="311700" y="1152475"/>
            <a:ext cx="8520600" cy="2199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Specific prompts were used to get requested data</a:t>
            </a:r>
            <a:endParaRPr/>
          </a:p>
          <a:p>
            <a:pPr indent="-342900" lvl="0" marL="457200" rtl="0" algn="l">
              <a:spcBef>
                <a:spcPts val="0"/>
              </a:spcBef>
              <a:spcAft>
                <a:spcPts val="0"/>
              </a:spcAft>
              <a:buSzPts val="1800"/>
              <a:buChar char="●"/>
            </a:pPr>
            <a:r>
              <a:rPr lang="en"/>
              <a:t>LLM sometimes hallucinated, returning invalid data</a:t>
            </a:r>
            <a:endParaRPr/>
          </a:p>
          <a:p>
            <a:pPr indent="-342900" lvl="0" marL="457200" rtl="0" algn="l">
              <a:spcBef>
                <a:spcPts val="0"/>
              </a:spcBef>
              <a:spcAft>
                <a:spcPts val="0"/>
              </a:spcAft>
              <a:buSzPts val="1800"/>
              <a:buChar char="●"/>
            </a:pPr>
            <a:r>
              <a:rPr lang="en"/>
              <a:t>Some returned data was able to be further “cleaned” with code. If it couldn’t, PDF scraping script needed to be rerun</a:t>
            </a:r>
            <a:endParaRPr sz="1500">
              <a:solidFill>
                <a:srgbClr val="6A8759"/>
              </a:solidFill>
              <a:latin typeface="Courier New"/>
              <a:ea typeface="Courier New"/>
              <a:cs typeface="Courier New"/>
              <a:sym typeface="Courier New"/>
            </a:endParaRPr>
          </a:p>
          <a:p>
            <a:pPr indent="0" lvl="0" marL="0" rtl="0" algn="l">
              <a:spcBef>
                <a:spcPts val="1200"/>
              </a:spcBef>
              <a:spcAft>
                <a:spcPts val="1200"/>
              </a:spcAft>
              <a:buNone/>
            </a:pPr>
            <a:r>
              <a:t/>
            </a:r>
            <a:endParaRPr/>
          </a:p>
        </p:txBody>
      </p:sp>
      <p:sp>
        <p:nvSpPr>
          <p:cNvPr id="149" name="Google Shape;149;p24"/>
          <p:cNvSpPr txBox="1"/>
          <p:nvPr/>
        </p:nvSpPr>
        <p:spPr>
          <a:xfrm>
            <a:off x="1019100" y="2753475"/>
            <a:ext cx="7105800" cy="1187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500">
                <a:solidFill>
                  <a:srgbClr val="6A8759"/>
                </a:solidFill>
                <a:latin typeface="Courier New"/>
                <a:ea typeface="Courier New"/>
                <a:cs typeface="Courier New"/>
                <a:sym typeface="Courier New"/>
              </a:rPr>
              <a:t>"You are an expert extraction algorithm. Only extract relevant information from the pdf. If you do not know the value of an attribute asked to extract, return null for the attribute's value. Attributes: </a:t>
            </a:r>
            <a:r>
              <a:rPr lang="en" sz="1500">
                <a:solidFill>
                  <a:srgbClr val="569CD6"/>
                </a:solidFill>
                <a:latin typeface="Courier New"/>
                <a:ea typeface="Courier New"/>
                <a:cs typeface="Courier New"/>
                <a:sym typeface="Courier New"/>
              </a:rPr>
              <a:t>{</a:t>
            </a:r>
            <a:r>
              <a:rPr lang="en" sz="1500">
                <a:solidFill>
                  <a:srgbClr val="9876AA"/>
                </a:solidFill>
                <a:latin typeface="Courier New"/>
                <a:ea typeface="Courier New"/>
                <a:cs typeface="Courier New"/>
                <a:sym typeface="Courier New"/>
              </a:rPr>
              <a:t>attributes[year]</a:t>
            </a:r>
            <a:r>
              <a:rPr lang="en" sz="1500">
                <a:solidFill>
                  <a:srgbClr val="569CD6"/>
                </a:solidFill>
                <a:latin typeface="Courier New"/>
                <a:ea typeface="Courier New"/>
                <a:cs typeface="Courier New"/>
                <a:sym typeface="Courier New"/>
              </a:rPr>
              <a:t>}</a:t>
            </a:r>
            <a:r>
              <a:rPr lang="en" sz="1500">
                <a:solidFill>
                  <a:srgbClr val="6A8759"/>
                </a:solidFill>
                <a:latin typeface="Courier New"/>
                <a:ea typeface="Courier New"/>
                <a:cs typeface="Courier New"/>
                <a:sym typeface="Courier New"/>
              </a:rPr>
              <a:t>. Return JSON markdown only, I just need JSON markdown. Do not reply with anything else"</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t>LLM-based data extraction</a:t>
            </a:r>
            <a:endParaRPr/>
          </a:p>
        </p:txBody>
      </p:sp>
      <p:sp>
        <p:nvSpPr>
          <p:cNvPr id="155" name="Google Shape;155;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Processed 1,015 pdf’s with 2 pages each</a:t>
            </a:r>
            <a:endParaRPr/>
          </a:p>
          <a:p>
            <a:pPr indent="-342900" lvl="0" marL="457200" rtl="0" algn="l">
              <a:spcBef>
                <a:spcPts val="0"/>
              </a:spcBef>
              <a:spcAft>
                <a:spcPts val="0"/>
              </a:spcAft>
              <a:buSzPts val="1800"/>
              <a:buChar char="●"/>
            </a:pPr>
            <a:r>
              <a:rPr lang="en"/>
              <a:t>Took &lt;60 mins for LLM to scrape data from all PDF’s</a:t>
            </a:r>
            <a:endParaRPr/>
          </a:p>
          <a:p>
            <a:pPr indent="-342900" lvl="0" marL="457200" rtl="0" algn="l">
              <a:spcBef>
                <a:spcPts val="0"/>
              </a:spcBef>
              <a:spcAft>
                <a:spcPts val="0"/>
              </a:spcAft>
              <a:buSzPts val="1800"/>
              <a:buChar char="●"/>
            </a:pPr>
            <a:r>
              <a:rPr lang="en"/>
              <a:t>Cost ~$16</a:t>
            </a:r>
            <a:endParaRPr/>
          </a:p>
        </p:txBody>
      </p:sp>
      <p:pic>
        <p:nvPicPr>
          <p:cNvPr id="156" name="Google Shape;156;p25"/>
          <p:cNvPicPr preferRelativeResize="0"/>
          <p:nvPr/>
        </p:nvPicPr>
        <p:blipFill>
          <a:blip r:embed="rId3">
            <a:alphaModFix/>
          </a:blip>
          <a:stretch>
            <a:fillRect/>
          </a:stretch>
        </p:blipFill>
        <p:spPr>
          <a:xfrm>
            <a:off x="1418525" y="3737102"/>
            <a:ext cx="2483099" cy="476725"/>
          </a:xfrm>
          <a:prstGeom prst="rect">
            <a:avLst/>
          </a:prstGeom>
          <a:noFill/>
          <a:ln>
            <a:noFill/>
          </a:ln>
        </p:spPr>
      </p:pic>
      <p:pic>
        <p:nvPicPr>
          <p:cNvPr id="157" name="Google Shape;157;p25"/>
          <p:cNvPicPr preferRelativeResize="0"/>
          <p:nvPr/>
        </p:nvPicPr>
        <p:blipFill>
          <a:blip r:embed="rId4">
            <a:alphaModFix/>
          </a:blip>
          <a:stretch>
            <a:fillRect/>
          </a:stretch>
        </p:blipFill>
        <p:spPr>
          <a:xfrm>
            <a:off x="4496025" y="2571750"/>
            <a:ext cx="4002849" cy="2001425"/>
          </a:xfrm>
          <a:prstGeom prst="rect">
            <a:avLst/>
          </a:prstGeom>
          <a:noFill/>
          <a:ln>
            <a:noFill/>
          </a:ln>
        </p:spPr>
      </p:pic>
      <p:pic>
        <p:nvPicPr>
          <p:cNvPr id="158" name="Google Shape;158;p25"/>
          <p:cNvPicPr preferRelativeResize="0"/>
          <p:nvPr/>
        </p:nvPicPr>
        <p:blipFill>
          <a:blip r:embed="rId5">
            <a:alphaModFix/>
          </a:blip>
          <a:stretch>
            <a:fillRect/>
          </a:stretch>
        </p:blipFill>
        <p:spPr>
          <a:xfrm>
            <a:off x="1418525" y="2886265"/>
            <a:ext cx="2224750" cy="476735"/>
          </a:xfrm>
          <a:prstGeom prst="rect">
            <a:avLst/>
          </a:prstGeom>
          <a:noFill/>
          <a:ln>
            <a:noFill/>
          </a:ln>
        </p:spPr>
      </p:pic>
      <p:sp>
        <p:nvSpPr>
          <p:cNvPr id="159" name="Google Shape;159;p25"/>
          <p:cNvSpPr txBox="1"/>
          <p:nvPr/>
        </p:nvSpPr>
        <p:spPr>
          <a:xfrm>
            <a:off x="2124200" y="4137250"/>
            <a:ext cx="570300" cy="2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chemeClr val="dk2"/>
                </a:solidFill>
              </a:rPr>
              <a:t>…</a:t>
            </a:r>
            <a:endParaRPr b="1" sz="40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Merging &amp; Cleaning </a:t>
            </a:r>
            <a:r>
              <a:rPr lang="en"/>
              <a:t>Unstructured</a:t>
            </a:r>
            <a:r>
              <a:rPr lang="en"/>
              <a:t> Data</a:t>
            </a:r>
            <a:endParaRPr/>
          </a:p>
        </p:txBody>
      </p:sp>
      <p:sp>
        <p:nvSpPr>
          <p:cNvPr id="165" name="Google Shape;16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Using code to merge and clean data was the best option. LLM frequently returned incorrect results</a:t>
            </a:r>
            <a:endParaRPr/>
          </a:p>
          <a:p>
            <a:pPr indent="-342900" lvl="0" marL="457200" rtl="0" algn="l">
              <a:spcBef>
                <a:spcPts val="0"/>
              </a:spcBef>
              <a:spcAft>
                <a:spcPts val="0"/>
              </a:spcAft>
              <a:buSzPts val="1800"/>
              <a:buChar char="●"/>
            </a:pPr>
            <a:r>
              <a:rPr lang="en"/>
              <a:t>Five duplicate columns related to Race/Ethnicity got </a:t>
            </a:r>
            <a:r>
              <a:rPr lang="en"/>
              <a:t>dropped and merged</a:t>
            </a:r>
            <a:endParaRPr/>
          </a:p>
          <a:p>
            <a:pPr indent="-342900" lvl="0" marL="457200" rtl="0" algn="l">
              <a:spcBef>
                <a:spcPts val="0"/>
              </a:spcBef>
              <a:spcAft>
                <a:spcPts val="0"/>
              </a:spcAft>
              <a:buSzPts val="1800"/>
              <a:buChar char="●"/>
            </a:pPr>
            <a:r>
              <a:rPr lang="en"/>
              <a:t>Some years had empty data</a:t>
            </a:r>
            <a:endParaRPr/>
          </a:p>
        </p:txBody>
      </p:sp>
      <p:pic>
        <p:nvPicPr>
          <p:cNvPr id="166" name="Google Shape;166;p26"/>
          <p:cNvPicPr preferRelativeResize="0"/>
          <p:nvPr/>
        </p:nvPicPr>
        <p:blipFill>
          <a:blip r:embed="rId3">
            <a:alphaModFix/>
          </a:blip>
          <a:stretch>
            <a:fillRect/>
          </a:stretch>
        </p:blipFill>
        <p:spPr>
          <a:xfrm>
            <a:off x="2843877" y="2862000"/>
            <a:ext cx="3456250" cy="1800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t>Normalizing Unstructured Data</a:t>
            </a:r>
            <a:endParaRPr/>
          </a:p>
        </p:txBody>
      </p:sp>
      <p:sp>
        <p:nvSpPr>
          <p:cNvPr id="172" name="Google Shape;172;p27"/>
          <p:cNvSpPr txBox="1"/>
          <p:nvPr>
            <p:ph idx="1" type="body"/>
          </p:nvPr>
        </p:nvSpPr>
        <p:spPr>
          <a:xfrm>
            <a:off x="311700" y="1152475"/>
            <a:ext cx="8520600" cy="1918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There were entries with number of people and others with percentage of population</a:t>
            </a:r>
            <a:endParaRPr/>
          </a:p>
          <a:p>
            <a:pPr indent="-342900" lvl="0" marL="457200" rtl="0" algn="l">
              <a:spcBef>
                <a:spcPts val="0"/>
              </a:spcBef>
              <a:spcAft>
                <a:spcPts val="0"/>
              </a:spcAft>
              <a:buSzPts val="1800"/>
              <a:buChar char="●"/>
            </a:pPr>
            <a:r>
              <a:rPr lang="en"/>
              <a:t>Columns were normalize so that they would be in percent format</a:t>
            </a:r>
            <a:endParaRPr/>
          </a:p>
          <a:p>
            <a:pPr indent="-342900" lvl="0" marL="457200" rtl="0" algn="l">
              <a:spcBef>
                <a:spcPts val="0"/>
              </a:spcBef>
              <a:spcAft>
                <a:spcPts val="0"/>
              </a:spcAft>
              <a:buSzPts val="1800"/>
              <a:buChar char="●"/>
            </a:pPr>
            <a:r>
              <a:rPr lang="en"/>
              <a:t>Educational Attainment and Race/Ethnicity columns were normalized</a:t>
            </a:r>
            <a:endParaRPr/>
          </a:p>
          <a:p>
            <a:pPr indent="0" lvl="0" marL="0" rtl="0" algn="l">
              <a:spcBef>
                <a:spcPts val="1200"/>
              </a:spcBef>
              <a:spcAft>
                <a:spcPts val="1200"/>
              </a:spcAft>
              <a:buNone/>
            </a:pPr>
            <a:r>
              <a:t/>
            </a:r>
            <a:endParaRPr/>
          </a:p>
        </p:txBody>
      </p:sp>
      <p:pic>
        <p:nvPicPr>
          <p:cNvPr id="173" name="Google Shape;173;p27"/>
          <p:cNvPicPr preferRelativeResize="0"/>
          <p:nvPr/>
        </p:nvPicPr>
        <p:blipFill>
          <a:blip r:embed="rId3">
            <a:alphaModFix/>
          </a:blip>
          <a:stretch>
            <a:fillRect/>
          </a:stretch>
        </p:blipFill>
        <p:spPr>
          <a:xfrm>
            <a:off x="1006413" y="2859050"/>
            <a:ext cx="7131177" cy="1767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Structured with Unstructured Data</a:t>
            </a:r>
            <a:endParaRPr/>
          </a:p>
        </p:txBody>
      </p:sp>
      <p:sp>
        <p:nvSpPr>
          <p:cNvPr id="179" name="Google Shape;179;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Code (python script) was used to combine the </a:t>
            </a:r>
            <a:r>
              <a:rPr lang="en"/>
              <a:t>structured data</a:t>
            </a:r>
            <a:r>
              <a:rPr lang="en"/>
              <a:t> with the unstructured data</a:t>
            </a:r>
            <a:endParaRPr/>
          </a:p>
          <a:p>
            <a:pPr indent="-342900" lvl="0" marL="457200" rtl="0" algn="l">
              <a:spcBef>
                <a:spcPts val="0"/>
              </a:spcBef>
              <a:spcAft>
                <a:spcPts val="0"/>
              </a:spcAft>
              <a:buSzPts val="1800"/>
              <a:buChar char="●"/>
            </a:pPr>
            <a:r>
              <a:rPr lang="en"/>
              <a:t>JSON was turned into CSV format and combined </a:t>
            </a:r>
            <a:endParaRPr/>
          </a:p>
          <a:p>
            <a:pPr indent="-342900" lvl="0" marL="457200" rtl="0" algn="l">
              <a:spcBef>
                <a:spcPts val="0"/>
              </a:spcBef>
              <a:spcAft>
                <a:spcPts val="0"/>
              </a:spcAft>
              <a:buSzPts val="1800"/>
              <a:buChar char="●"/>
            </a:pPr>
            <a:r>
              <a:rPr lang="en"/>
              <a:t>Similar</a:t>
            </a:r>
            <a:r>
              <a:rPr lang="en"/>
              <a:t> to previously mentioned points, LLM </a:t>
            </a:r>
            <a:r>
              <a:rPr lang="en"/>
              <a:t>returned incorrect results</a:t>
            </a:r>
            <a:endParaRPr/>
          </a:p>
        </p:txBody>
      </p:sp>
      <p:pic>
        <p:nvPicPr>
          <p:cNvPr id="180" name="Google Shape;180;p28"/>
          <p:cNvPicPr preferRelativeResize="0"/>
          <p:nvPr/>
        </p:nvPicPr>
        <p:blipFill>
          <a:blip r:embed="rId3">
            <a:alphaModFix/>
          </a:blip>
          <a:stretch>
            <a:fillRect/>
          </a:stretch>
        </p:blipFill>
        <p:spPr>
          <a:xfrm>
            <a:off x="1599488" y="2777125"/>
            <a:ext cx="2466975" cy="1847850"/>
          </a:xfrm>
          <a:prstGeom prst="rect">
            <a:avLst/>
          </a:prstGeom>
          <a:noFill/>
          <a:ln>
            <a:noFill/>
          </a:ln>
        </p:spPr>
      </p:pic>
      <p:pic>
        <p:nvPicPr>
          <p:cNvPr id="181" name="Google Shape;181;p28"/>
          <p:cNvPicPr preferRelativeResize="0"/>
          <p:nvPr/>
        </p:nvPicPr>
        <p:blipFill>
          <a:blip r:embed="rId4">
            <a:alphaModFix/>
          </a:blip>
          <a:stretch>
            <a:fillRect/>
          </a:stretch>
        </p:blipFill>
        <p:spPr>
          <a:xfrm>
            <a:off x="5273223" y="2777125"/>
            <a:ext cx="1847850" cy="1847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Supervised Analysis: Random Forest</a:t>
            </a:r>
            <a:endParaRPr/>
          </a:p>
        </p:txBody>
      </p:sp>
      <p:sp>
        <p:nvSpPr>
          <p:cNvPr id="187" name="Google Shape;187;p29"/>
          <p:cNvSpPr txBox="1"/>
          <p:nvPr>
            <p:ph idx="1" type="body"/>
          </p:nvPr>
        </p:nvSpPr>
        <p:spPr>
          <a:xfrm>
            <a:off x="311700" y="1152475"/>
            <a:ext cx="4792200" cy="375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Random Forest Classification:</a:t>
            </a:r>
            <a:endParaRPr/>
          </a:p>
          <a:p>
            <a:pPr indent="0" lvl="0" marL="0" rtl="0" algn="l">
              <a:spcBef>
                <a:spcPts val="1200"/>
              </a:spcBef>
              <a:spcAft>
                <a:spcPts val="0"/>
              </a:spcAft>
              <a:buNone/>
            </a:pPr>
            <a:r>
              <a:rPr lang="en"/>
              <a:t>Using municipal features, can we predict the county? Are there certain combinations of features that are unique to a geographical region?</a:t>
            </a:r>
            <a:endParaRPr/>
          </a:p>
          <a:p>
            <a:pPr indent="0" lvl="0" marL="0" rtl="0" algn="l">
              <a:spcBef>
                <a:spcPts val="1200"/>
              </a:spcBef>
              <a:spcAft>
                <a:spcPts val="0"/>
              </a:spcAft>
              <a:buNone/>
            </a:pPr>
            <a:r>
              <a:rPr lang="en"/>
              <a:t>We iterated through all features, and measured the increase in accuracy after adding that feature.</a:t>
            </a:r>
            <a:endParaRPr/>
          </a:p>
          <a:p>
            <a:pPr indent="0" lvl="0" marL="0" rtl="0" algn="l">
              <a:spcBef>
                <a:spcPts val="1200"/>
              </a:spcBef>
              <a:spcAft>
                <a:spcPts val="1200"/>
              </a:spcAft>
              <a:buNone/>
            </a:pPr>
            <a:r>
              <a:rPr lang="en"/>
              <a:t>We kept the most “important” features that raised the cumulative accuracy</a:t>
            </a:r>
            <a:endParaRPr/>
          </a:p>
        </p:txBody>
      </p:sp>
      <p:pic>
        <p:nvPicPr>
          <p:cNvPr id="188" name="Google Shape;188;p29"/>
          <p:cNvPicPr preferRelativeResize="0"/>
          <p:nvPr/>
        </p:nvPicPr>
        <p:blipFill>
          <a:blip r:embed="rId3">
            <a:alphaModFix/>
          </a:blip>
          <a:stretch>
            <a:fillRect/>
          </a:stretch>
        </p:blipFill>
        <p:spPr>
          <a:xfrm>
            <a:off x="5051700" y="1425700"/>
            <a:ext cx="3866875" cy="3103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t>Supervised Analysis: Random Forest</a:t>
            </a:r>
            <a:endParaRPr/>
          </a:p>
        </p:txBody>
      </p:sp>
      <p:sp>
        <p:nvSpPr>
          <p:cNvPr id="194" name="Google Shape;194;p30"/>
          <p:cNvSpPr txBox="1"/>
          <p:nvPr>
            <p:ph idx="1" type="body"/>
          </p:nvPr>
        </p:nvSpPr>
        <p:spPr>
          <a:xfrm>
            <a:off x="311700" y="1152475"/>
            <a:ext cx="4500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Some of the most important features were:</a:t>
            </a:r>
            <a:endParaRPr/>
          </a:p>
          <a:p>
            <a:pPr indent="-342900" lvl="0" marL="457200" rtl="0" algn="l">
              <a:spcBef>
                <a:spcPts val="1200"/>
              </a:spcBef>
              <a:spcAft>
                <a:spcPts val="0"/>
              </a:spcAft>
              <a:buSzPts val="1800"/>
              <a:buChar char="●"/>
            </a:pPr>
            <a:r>
              <a:rPr lang="en"/>
              <a:t>Sale Count </a:t>
            </a:r>
            <a:endParaRPr/>
          </a:p>
          <a:p>
            <a:pPr indent="-342900" lvl="0" marL="457200" rtl="0" algn="l">
              <a:spcBef>
                <a:spcPts val="0"/>
              </a:spcBef>
              <a:spcAft>
                <a:spcPts val="0"/>
              </a:spcAft>
              <a:buSzPts val="1800"/>
              <a:buChar char="●"/>
            </a:pPr>
            <a:r>
              <a:rPr lang="en"/>
              <a:t>Average Sale Price</a:t>
            </a:r>
            <a:endParaRPr/>
          </a:p>
          <a:p>
            <a:pPr indent="-342900" lvl="0" marL="457200" rtl="0" algn="l">
              <a:spcBef>
                <a:spcPts val="0"/>
              </a:spcBef>
              <a:spcAft>
                <a:spcPts val="0"/>
              </a:spcAft>
              <a:buSzPts val="1800"/>
              <a:buChar char="●"/>
            </a:pPr>
            <a:r>
              <a:rPr lang="en"/>
              <a:t>Sales Ratio Q1</a:t>
            </a:r>
            <a:endParaRPr/>
          </a:p>
          <a:p>
            <a:pPr indent="-342900" lvl="0" marL="457200" rtl="0" algn="l">
              <a:spcBef>
                <a:spcPts val="0"/>
              </a:spcBef>
              <a:spcAft>
                <a:spcPts val="0"/>
              </a:spcAft>
              <a:buSzPts val="1800"/>
              <a:buChar char="●"/>
            </a:pPr>
            <a:r>
              <a:rPr lang="en"/>
              <a:t>Total net grand list</a:t>
            </a:r>
            <a:endParaRPr/>
          </a:p>
          <a:p>
            <a:pPr indent="-342900" lvl="0" marL="457200" rtl="0" algn="l">
              <a:spcBef>
                <a:spcPts val="0"/>
              </a:spcBef>
              <a:spcAft>
                <a:spcPts val="0"/>
              </a:spcAft>
              <a:buSzPts val="1800"/>
              <a:buChar char="●"/>
            </a:pPr>
            <a:r>
              <a:rPr lang="en"/>
              <a:t>Mill rate: motor vehicle </a:t>
            </a:r>
            <a:endParaRPr/>
          </a:p>
          <a:p>
            <a:pPr indent="-342900" lvl="0" marL="457200" rtl="0" algn="l">
              <a:spcBef>
                <a:spcPts val="0"/>
              </a:spcBef>
              <a:spcAft>
                <a:spcPts val="0"/>
              </a:spcAft>
              <a:buSzPts val="1800"/>
              <a:buChar char="●"/>
            </a:pPr>
            <a:r>
              <a:rPr lang="en"/>
              <a:t>Net current education expenditures</a:t>
            </a:r>
            <a:endParaRPr/>
          </a:p>
          <a:p>
            <a:pPr indent="0" lvl="0" marL="0" rtl="0" algn="l">
              <a:spcBef>
                <a:spcPts val="1200"/>
              </a:spcBef>
              <a:spcAft>
                <a:spcPts val="1200"/>
              </a:spcAft>
              <a:buNone/>
            </a:pPr>
            <a:r>
              <a:rPr lang="en"/>
              <a:t>We tuned # of estimators by choosing the one with greatest accuracy.</a:t>
            </a:r>
            <a:endParaRPr/>
          </a:p>
        </p:txBody>
      </p:sp>
      <p:pic>
        <p:nvPicPr>
          <p:cNvPr id="195" name="Google Shape;195;p30"/>
          <p:cNvPicPr preferRelativeResize="0"/>
          <p:nvPr/>
        </p:nvPicPr>
        <p:blipFill>
          <a:blip r:embed="rId3">
            <a:alphaModFix/>
          </a:blip>
          <a:stretch>
            <a:fillRect/>
          </a:stretch>
        </p:blipFill>
        <p:spPr>
          <a:xfrm>
            <a:off x="115138" y="4703625"/>
            <a:ext cx="8913725" cy="363825"/>
          </a:xfrm>
          <a:prstGeom prst="rect">
            <a:avLst/>
          </a:prstGeom>
          <a:noFill/>
          <a:ln>
            <a:noFill/>
          </a:ln>
        </p:spPr>
      </p:pic>
      <p:pic>
        <p:nvPicPr>
          <p:cNvPr id="196" name="Google Shape;196;p30"/>
          <p:cNvPicPr preferRelativeResize="0"/>
          <p:nvPr/>
        </p:nvPicPr>
        <p:blipFill>
          <a:blip r:embed="rId4">
            <a:alphaModFix/>
          </a:blip>
          <a:stretch>
            <a:fillRect/>
          </a:stretch>
        </p:blipFill>
        <p:spPr>
          <a:xfrm>
            <a:off x="4980300" y="1205125"/>
            <a:ext cx="3844295" cy="341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Generate Explanations: </a:t>
            </a:r>
            <a:r>
              <a:rPr lang="en"/>
              <a:t>Random Forest</a:t>
            </a:r>
            <a:endParaRPr/>
          </a:p>
        </p:txBody>
      </p:sp>
      <p:sp>
        <p:nvSpPr>
          <p:cNvPr id="202" name="Google Shape;20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 scikit learn methods to measure feature importance.</a:t>
            </a:r>
            <a:endParaRPr/>
          </a:p>
          <a:p>
            <a:pPr indent="0" lvl="0" marL="0" rtl="0" algn="l">
              <a:spcBef>
                <a:spcPts val="1200"/>
              </a:spcBef>
              <a:spcAft>
                <a:spcPts val="1200"/>
              </a:spcAft>
              <a:buNone/>
            </a:pPr>
            <a:r>
              <a:t/>
            </a:r>
            <a:endParaRPr/>
          </a:p>
        </p:txBody>
      </p:sp>
      <p:pic>
        <p:nvPicPr>
          <p:cNvPr id="203" name="Google Shape;203;p31"/>
          <p:cNvPicPr preferRelativeResize="0"/>
          <p:nvPr/>
        </p:nvPicPr>
        <p:blipFill>
          <a:blip r:embed="rId3">
            <a:alphaModFix/>
          </a:blip>
          <a:stretch>
            <a:fillRect/>
          </a:stretch>
        </p:blipFill>
        <p:spPr>
          <a:xfrm>
            <a:off x="1283625" y="1572025"/>
            <a:ext cx="5854675" cy="868250"/>
          </a:xfrm>
          <a:prstGeom prst="rect">
            <a:avLst/>
          </a:prstGeom>
          <a:noFill/>
          <a:ln>
            <a:noFill/>
          </a:ln>
        </p:spPr>
      </p:pic>
      <p:pic>
        <p:nvPicPr>
          <p:cNvPr id="204" name="Google Shape;204;p31"/>
          <p:cNvPicPr preferRelativeResize="0"/>
          <p:nvPr/>
        </p:nvPicPr>
        <p:blipFill rotWithShape="1">
          <a:blip r:embed="rId4">
            <a:alphaModFix/>
          </a:blip>
          <a:srcRect b="21079" l="0" r="0" t="0"/>
          <a:stretch/>
        </p:blipFill>
        <p:spPr>
          <a:xfrm>
            <a:off x="2054525" y="2571750"/>
            <a:ext cx="4078818" cy="2388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The Mission</a:t>
            </a:r>
            <a:endParaRPr/>
          </a:p>
        </p:txBody>
      </p:sp>
      <p:sp>
        <p:nvSpPr>
          <p:cNvPr id="66" name="Google Shape;66;p14"/>
          <p:cNvSpPr txBox="1"/>
          <p:nvPr>
            <p:ph idx="1" type="body"/>
          </p:nvPr>
        </p:nvSpPr>
        <p:spPr>
          <a:xfrm>
            <a:off x="311700" y="1152475"/>
            <a:ext cx="4667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Explore relationships and trends in real estate data and other metrics</a:t>
            </a:r>
            <a:endParaRPr/>
          </a:p>
          <a:p>
            <a:pPr indent="-342900" lvl="0" marL="457200" rtl="0" algn="l">
              <a:spcBef>
                <a:spcPts val="1200"/>
              </a:spcBef>
              <a:spcAft>
                <a:spcPts val="0"/>
              </a:spcAft>
              <a:buSzPts val="1800"/>
              <a:buChar char="●"/>
            </a:pPr>
            <a:r>
              <a:rPr lang="en"/>
              <a:t>What relationships may exist between real estate and municipal features?</a:t>
            </a:r>
            <a:endParaRPr/>
          </a:p>
          <a:p>
            <a:pPr indent="-342900" lvl="0" marL="457200" rtl="0" algn="l">
              <a:spcBef>
                <a:spcPts val="0"/>
              </a:spcBef>
              <a:spcAft>
                <a:spcPts val="0"/>
              </a:spcAft>
              <a:buSzPts val="1800"/>
              <a:buChar char="●"/>
            </a:pPr>
            <a:r>
              <a:rPr lang="en"/>
              <a:t>Are there anomalous/rare municipalities which have unique characteristics?</a:t>
            </a:r>
            <a:endParaRPr/>
          </a:p>
          <a:p>
            <a:pPr indent="-342900" lvl="0" marL="457200" rtl="0" algn="l">
              <a:spcBef>
                <a:spcPts val="0"/>
              </a:spcBef>
              <a:spcAft>
                <a:spcPts val="0"/>
              </a:spcAft>
              <a:buSzPts val="1800"/>
              <a:buChar char="●"/>
            </a:pPr>
            <a:r>
              <a:rPr lang="en"/>
              <a:t>Are we ever going to be able to afford a house?</a:t>
            </a:r>
            <a:endParaRPr/>
          </a:p>
        </p:txBody>
      </p:sp>
      <p:pic>
        <p:nvPicPr>
          <p:cNvPr id="67" name="Google Shape;67;p14"/>
          <p:cNvPicPr preferRelativeResize="0"/>
          <p:nvPr/>
        </p:nvPicPr>
        <p:blipFill rotWithShape="1">
          <a:blip r:embed="rId3">
            <a:alphaModFix/>
          </a:blip>
          <a:srcRect b="2181" l="0" r="0" t="0"/>
          <a:stretch/>
        </p:blipFill>
        <p:spPr>
          <a:xfrm>
            <a:off x="5696950" y="1326600"/>
            <a:ext cx="2961265" cy="3416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Generate Explanations: County Characteristics</a:t>
            </a:r>
            <a:endParaRPr/>
          </a:p>
        </p:txBody>
      </p:sp>
      <p:sp>
        <p:nvSpPr>
          <p:cNvPr id="210" name="Google Shape;210;p32"/>
          <p:cNvSpPr txBox="1"/>
          <p:nvPr>
            <p:ph idx="1" type="body"/>
          </p:nvPr>
        </p:nvSpPr>
        <p:spPr>
          <a:xfrm>
            <a:off x="311700" y="1152475"/>
            <a:ext cx="4260300" cy="3744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took the three most “important” features and computed the median, grouped by county.</a:t>
            </a:r>
            <a:endParaRPr/>
          </a:p>
          <a:p>
            <a:pPr indent="-342900" lvl="0" marL="457200" rtl="0" algn="l">
              <a:spcBef>
                <a:spcPts val="1200"/>
              </a:spcBef>
              <a:spcAft>
                <a:spcPts val="0"/>
              </a:spcAft>
              <a:buSzPts val="1800"/>
              <a:buChar char="●"/>
            </a:pPr>
            <a:r>
              <a:rPr lang="en"/>
              <a:t>Fairfield has high sale price</a:t>
            </a:r>
            <a:endParaRPr/>
          </a:p>
          <a:p>
            <a:pPr indent="-342900" lvl="0" marL="457200" rtl="0" algn="l">
              <a:spcBef>
                <a:spcPts val="0"/>
              </a:spcBef>
              <a:spcAft>
                <a:spcPts val="0"/>
              </a:spcAft>
              <a:buSzPts val="1800"/>
              <a:buChar char="●"/>
            </a:pPr>
            <a:r>
              <a:rPr lang="en"/>
              <a:t>Windham has the lowest values across all three features.</a:t>
            </a:r>
            <a:endParaRPr/>
          </a:p>
          <a:p>
            <a:pPr indent="-342900" lvl="0" marL="457200" rtl="0" algn="l">
              <a:spcBef>
                <a:spcPts val="0"/>
              </a:spcBef>
              <a:spcAft>
                <a:spcPts val="0"/>
              </a:spcAft>
              <a:buSzPts val="1800"/>
              <a:buChar char="●"/>
            </a:pPr>
            <a:r>
              <a:rPr lang="en"/>
              <a:t>Litchfield County has the second highest sale price for residential homes, but a relatively low grand list -&gt; few apartments/other large properties?</a:t>
            </a:r>
            <a:endParaRPr/>
          </a:p>
        </p:txBody>
      </p:sp>
      <p:pic>
        <p:nvPicPr>
          <p:cNvPr id="211" name="Google Shape;211;p32"/>
          <p:cNvPicPr preferRelativeResize="0"/>
          <p:nvPr/>
        </p:nvPicPr>
        <p:blipFill>
          <a:blip r:embed="rId3">
            <a:alphaModFix/>
          </a:blip>
          <a:stretch>
            <a:fillRect/>
          </a:stretch>
        </p:blipFill>
        <p:spPr>
          <a:xfrm>
            <a:off x="4425700" y="1324799"/>
            <a:ext cx="4527951" cy="2776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Generate Explanations: SHAP</a:t>
            </a:r>
            <a:endParaRPr/>
          </a:p>
        </p:txBody>
      </p:sp>
      <p:sp>
        <p:nvSpPr>
          <p:cNvPr id="217" name="Google Shape;217;p33"/>
          <p:cNvSpPr txBox="1"/>
          <p:nvPr>
            <p:ph idx="1" type="body"/>
          </p:nvPr>
        </p:nvSpPr>
        <p:spPr>
          <a:xfrm>
            <a:off x="311700" y="1152475"/>
            <a:ext cx="4447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SHAP summary plot visualizes the importance of each feature in predicting different counties </a:t>
            </a:r>
            <a:endParaRPr/>
          </a:p>
          <a:p>
            <a:pPr indent="-342900" lvl="0" marL="457200" rtl="0" algn="l">
              <a:spcBef>
                <a:spcPts val="0"/>
              </a:spcBef>
              <a:spcAft>
                <a:spcPts val="0"/>
              </a:spcAft>
              <a:buSzPts val="1800"/>
              <a:buChar char="●"/>
            </a:pPr>
            <a:r>
              <a:rPr lang="en"/>
              <a:t>Consistent with scikit learn methods, we see that motor vehicle mill rate is very important for classifying Hartford County and sale price for Fairfield County</a:t>
            </a:r>
            <a:endParaRPr/>
          </a:p>
        </p:txBody>
      </p:sp>
      <p:pic>
        <p:nvPicPr>
          <p:cNvPr id="218" name="Google Shape;218;p33"/>
          <p:cNvPicPr preferRelativeResize="0"/>
          <p:nvPr/>
        </p:nvPicPr>
        <p:blipFill>
          <a:blip r:embed="rId3">
            <a:alphaModFix/>
          </a:blip>
          <a:stretch>
            <a:fillRect/>
          </a:stretch>
        </p:blipFill>
        <p:spPr>
          <a:xfrm>
            <a:off x="5038025" y="1217861"/>
            <a:ext cx="4053800" cy="297621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Supervised Analysis: OLS</a:t>
            </a:r>
            <a:endParaRPr/>
          </a:p>
        </p:txBody>
      </p:sp>
      <p:sp>
        <p:nvSpPr>
          <p:cNvPr id="224" name="Google Shape;224;p34"/>
          <p:cNvSpPr txBox="1"/>
          <p:nvPr>
            <p:ph idx="1" type="body"/>
          </p:nvPr>
        </p:nvSpPr>
        <p:spPr>
          <a:xfrm>
            <a:off x="311700" y="1152475"/>
            <a:ext cx="8402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Sale price vs. per-capita income: </a:t>
            </a:r>
            <a:r>
              <a:rPr lang="en"/>
              <a:t>how closely related are they?</a:t>
            </a:r>
            <a:endParaRPr/>
          </a:p>
          <a:p>
            <a:pPr indent="0" lvl="0" marL="0" rtl="0" algn="l">
              <a:spcBef>
                <a:spcPts val="1200"/>
              </a:spcBef>
              <a:spcAft>
                <a:spcPts val="1200"/>
              </a:spcAft>
              <a:buNone/>
            </a:pPr>
            <a:r>
              <a:rPr lang="en"/>
              <a:t>We plotted </a:t>
            </a:r>
            <a:r>
              <a:rPr lang="en"/>
              <a:t>the actual sale prices with predicted sale prices</a:t>
            </a:r>
            <a:endParaRPr/>
          </a:p>
        </p:txBody>
      </p:sp>
      <p:pic>
        <p:nvPicPr>
          <p:cNvPr id="225" name="Google Shape;225;p34"/>
          <p:cNvPicPr preferRelativeResize="0"/>
          <p:nvPr/>
        </p:nvPicPr>
        <p:blipFill>
          <a:blip r:embed="rId3">
            <a:alphaModFix/>
          </a:blip>
          <a:stretch>
            <a:fillRect/>
          </a:stretch>
        </p:blipFill>
        <p:spPr>
          <a:xfrm>
            <a:off x="2391275" y="2024550"/>
            <a:ext cx="4566576" cy="29102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Supervised Analysis: OLS</a:t>
            </a:r>
            <a:endParaRPr/>
          </a:p>
        </p:txBody>
      </p:sp>
      <p:sp>
        <p:nvSpPr>
          <p:cNvPr id="231" name="Google Shape;231;p35"/>
          <p:cNvSpPr txBox="1"/>
          <p:nvPr>
            <p:ph idx="1" type="body"/>
          </p:nvPr>
        </p:nvSpPr>
        <p:spPr>
          <a:xfrm>
            <a:off x="311700" y="1152475"/>
            <a:ext cx="4656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Analyzing the effect of outliers:</a:t>
            </a:r>
            <a:endParaRPr/>
          </a:p>
          <a:p>
            <a:pPr indent="0" lvl="0" marL="0" rtl="0" algn="l">
              <a:spcBef>
                <a:spcPts val="1200"/>
              </a:spcBef>
              <a:spcAft>
                <a:spcPts val="0"/>
              </a:spcAft>
              <a:buNone/>
            </a:pPr>
            <a:r>
              <a:rPr lang="en"/>
              <a:t>The RMSE of the regression model was $128,888, which is pretty high</a:t>
            </a:r>
            <a:endParaRPr/>
          </a:p>
          <a:p>
            <a:pPr indent="0" lvl="0" marL="0" rtl="0" algn="l">
              <a:spcBef>
                <a:spcPts val="1200"/>
              </a:spcBef>
              <a:spcAft>
                <a:spcPts val="1200"/>
              </a:spcAft>
              <a:buNone/>
            </a:pPr>
            <a:r>
              <a:rPr lang="en"/>
              <a:t>After taking out the most expensive, outlier municipalities, the RMSE decreased to $71,304.</a:t>
            </a:r>
            <a:endParaRPr/>
          </a:p>
        </p:txBody>
      </p:sp>
      <p:pic>
        <p:nvPicPr>
          <p:cNvPr id="232" name="Google Shape;232;p35"/>
          <p:cNvPicPr preferRelativeResize="0"/>
          <p:nvPr/>
        </p:nvPicPr>
        <p:blipFill>
          <a:blip r:embed="rId3">
            <a:alphaModFix/>
          </a:blip>
          <a:stretch>
            <a:fillRect/>
          </a:stretch>
        </p:blipFill>
        <p:spPr>
          <a:xfrm>
            <a:off x="5412825" y="1017725"/>
            <a:ext cx="3096285" cy="39733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t>Feature Importance</a:t>
            </a:r>
            <a:r>
              <a:rPr lang="en"/>
              <a:t>: OLS</a:t>
            </a:r>
            <a:endParaRPr/>
          </a:p>
          <a:p>
            <a:pPr indent="0" lvl="0" marL="0" rtl="0" algn="ctr">
              <a:spcBef>
                <a:spcPts val="0"/>
              </a:spcBef>
              <a:spcAft>
                <a:spcPts val="0"/>
              </a:spcAft>
              <a:buNone/>
            </a:pPr>
            <a:r>
              <a:t/>
            </a:r>
            <a:endParaRPr/>
          </a:p>
        </p:txBody>
      </p:sp>
      <p:sp>
        <p:nvSpPr>
          <p:cNvPr id="238" name="Google Shape;238;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R-squared is 0.767, indicating a strong relationship</a:t>
            </a:r>
            <a:endParaRPr/>
          </a:p>
          <a:p>
            <a:pPr indent="-342900" lvl="0" marL="457200" rtl="0" algn="l">
              <a:spcBef>
                <a:spcPts val="0"/>
              </a:spcBef>
              <a:spcAft>
                <a:spcPts val="0"/>
              </a:spcAft>
              <a:buSzPts val="1800"/>
              <a:buChar char="●"/>
            </a:pPr>
            <a:r>
              <a:rPr lang="en"/>
              <a:t>P &gt; |t| is 0, indicating the probability that the coefficient is measured through our model by chance, is 0</a:t>
            </a:r>
            <a:endParaRPr/>
          </a:p>
        </p:txBody>
      </p:sp>
      <p:pic>
        <p:nvPicPr>
          <p:cNvPr id="239" name="Google Shape;239;p36"/>
          <p:cNvPicPr preferRelativeResize="0"/>
          <p:nvPr/>
        </p:nvPicPr>
        <p:blipFill>
          <a:blip r:embed="rId3">
            <a:alphaModFix/>
          </a:blip>
          <a:stretch>
            <a:fillRect/>
          </a:stretch>
        </p:blipFill>
        <p:spPr>
          <a:xfrm>
            <a:off x="1783975" y="2298598"/>
            <a:ext cx="6084650" cy="2608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 Isolation Forest to find “rare” municipalities.</a:t>
            </a:r>
            <a:endParaRPr/>
          </a:p>
          <a:p>
            <a:pPr indent="0" lvl="0" marL="0" rtl="0" algn="l">
              <a:spcBef>
                <a:spcPts val="1200"/>
              </a:spcBef>
              <a:spcAft>
                <a:spcPts val="1200"/>
              </a:spcAft>
              <a:buNone/>
            </a:pPr>
            <a:r>
              <a:rPr lang="en"/>
              <a:t>To visualize the model, we use PCA to reduce down to 2 features.</a:t>
            </a:r>
            <a:endParaRPr/>
          </a:p>
        </p:txBody>
      </p:sp>
      <p:sp>
        <p:nvSpPr>
          <p:cNvPr id="245" name="Google Shape;24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Unsupervised Analysis - Anomaly Detection</a:t>
            </a:r>
            <a:endParaRPr/>
          </a:p>
        </p:txBody>
      </p:sp>
      <p:pic>
        <p:nvPicPr>
          <p:cNvPr id="246" name="Google Shape;246;p37"/>
          <p:cNvPicPr preferRelativeResize="0"/>
          <p:nvPr/>
        </p:nvPicPr>
        <p:blipFill>
          <a:blip r:embed="rId3">
            <a:alphaModFix/>
          </a:blip>
          <a:stretch>
            <a:fillRect/>
          </a:stretch>
        </p:blipFill>
        <p:spPr>
          <a:xfrm>
            <a:off x="2311900" y="2076375"/>
            <a:ext cx="4372600" cy="2966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Examining Anomalies</a:t>
            </a:r>
            <a:endParaRPr/>
          </a:p>
        </p:txBody>
      </p:sp>
      <p:sp>
        <p:nvSpPr>
          <p:cNvPr id="252" name="Google Shape;252;p38"/>
          <p:cNvSpPr txBox="1"/>
          <p:nvPr>
            <p:ph idx="1" type="body"/>
          </p:nvPr>
        </p:nvSpPr>
        <p:spPr>
          <a:xfrm>
            <a:off x="311700" y="1152475"/>
            <a:ext cx="5981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Towns like Greenwich, Westport, etc. are very wealthy and expensive, so are </a:t>
            </a:r>
            <a:r>
              <a:rPr lang="en"/>
              <a:t>unsurprising</a:t>
            </a:r>
            <a:r>
              <a:rPr lang="en"/>
              <a:t>. We look at the more “surprising” anomalies:</a:t>
            </a:r>
            <a:endParaRPr/>
          </a:p>
          <a:p>
            <a:pPr indent="-342900" lvl="0" marL="457200" rtl="0" algn="l">
              <a:spcBef>
                <a:spcPts val="1200"/>
              </a:spcBef>
              <a:spcAft>
                <a:spcPts val="0"/>
              </a:spcAft>
              <a:buSzPts val="1800"/>
              <a:buChar char="-"/>
            </a:pPr>
            <a:r>
              <a:rPr lang="en"/>
              <a:t>Stamford has a standardized vacant land grand list of +9 to +11 consistently, meaning its total vacant land value is very high.</a:t>
            </a:r>
            <a:endParaRPr/>
          </a:p>
          <a:p>
            <a:pPr indent="-342900" lvl="0" marL="457200" rtl="0" algn="l">
              <a:spcBef>
                <a:spcPts val="0"/>
              </a:spcBef>
              <a:spcAft>
                <a:spcPts val="0"/>
              </a:spcAft>
              <a:buSzPts val="1800"/>
              <a:buChar char="-"/>
            </a:pPr>
            <a:r>
              <a:rPr lang="en"/>
              <a:t>Hartford’s property mill rate is +5 and vehicle mill rate is +2, but sales ratio is -3</a:t>
            </a:r>
            <a:endParaRPr/>
          </a:p>
        </p:txBody>
      </p:sp>
      <p:pic>
        <p:nvPicPr>
          <p:cNvPr id="253" name="Google Shape;253;p38"/>
          <p:cNvPicPr preferRelativeResize="0"/>
          <p:nvPr/>
        </p:nvPicPr>
        <p:blipFill>
          <a:blip r:embed="rId3">
            <a:alphaModFix/>
          </a:blip>
          <a:stretch>
            <a:fillRect/>
          </a:stretch>
        </p:blipFill>
        <p:spPr>
          <a:xfrm>
            <a:off x="6452775" y="1288298"/>
            <a:ext cx="2321506" cy="3416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Unsupervised Analysis: K-means</a:t>
            </a:r>
            <a:endParaRPr/>
          </a:p>
        </p:txBody>
      </p:sp>
      <p:sp>
        <p:nvSpPr>
          <p:cNvPr id="259" name="Google Shape;25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clustered municipalities using K-Means, specifically focusing on the unstructured data like educational attainment and crime rate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60" name="Google Shape;260;p39"/>
          <p:cNvPicPr preferRelativeResize="0"/>
          <p:nvPr/>
        </p:nvPicPr>
        <p:blipFill>
          <a:blip r:embed="rId3">
            <a:alphaModFix/>
          </a:blip>
          <a:stretch>
            <a:fillRect/>
          </a:stretch>
        </p:blipFill>
        <p:spPr>
          <a:xfrm>
            <a:off x="2146300" y="2013275"/>
            <a:ext cx="4559250" cy="28694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Unsupervised Analysis - K-Means</a:t>
            </a:r>
            <a:endParaRPr/>
          </a:p>
        </p:txBody>
      </p:sp>
      <p:sp>
        <p:nvSpPr>
          <p:cNvPr id="266" name="Google Shape;266;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used silhouette score to measure our clustering quality</a:t>
            </a:r>
            <a:endParaRPr/>
          </a:p>
          <a:p>
            <a:pPr indent="-342900" lvl="0" marL="457200" rtl="0" algn="l">
              <a:spcBef>
                <a:spcPts val="0"/>
              </a:spcBef>
              <a:spcAft>
                <a:spcPts val="0"/>
              </a:spcAft>
              <a:buSzPts val="1800"/>
              <a:buChar char="●"/>
            </a:pPr>
            <a:r>
              <a:rPr lang="en"/>
              <a:t>Silhouette score was is 0.64, which indicates reasonable and strong clustering</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67" name="Google Shape;267;p40"/>
          <p:cNvPicPr preferRelativeResize="0"/>
          <p:nvPr/>
        </p:nvPicPr>
        <p:blipFill>
          <a:blip r:embed="rId3">
            <a:alphaModFix/>
          </a:blip>
          <a:stretch>
            <a:fillRect/>
          </a:stretch>
        </p:blipFill>
        <p:spPr>
          <a:xfrm>
            <a:off x="2124263" y="2571738"/>
            <a:ext cx="4219575" cy="904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K-Means: Exploring the Clusters</a:t>
            </a:r>
            <a:endParaRPr/>
          </a:p>
        </p:txBody>
      </p:sp>
      <p:sp>
        <p:nvSpPr>
          <p:cNvPr id="273" name="Google Shape;273;p41"/>
          <p:cNvSpPr txBox="1"/>
          <p:nvPr>
            <p:ph idx="1" type="body"/>
          </p:nvPr>
        </p:nvSpPr>
        <p:spPr>
          <a:xfrm>
            <a:off x="311700" y="1152475"/>
            <a:ext cx="4500000" cy="3463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Cluster 0 has high educational attainment and lower diversity</a:t>
            </a:r>
            <a:endParaRPr sz="1600"/>
          </a:p>
          <a:p>
            <a:pPr indent="-330200" lvl="0" marL="457200" rtl="0" algn="l">
              <a:spcBef>
                <a:spcPts val="0"/>
              </a:spcBef>
              <a:spcAft>
                <a:spcPts val="0"/>
              </a:spcAft>
              <a:buSzPts val="1600"/>
              <a:buChar char="●"/>
            </a:pPr>
            <a:r>
              <a:rPr lang="en" sz="1600"/>
              <a:t>Cluster 1 has lower educational attainment, higher </a:t>
            </a:r>
            <a:r>
              <a:rPr lang="en" sz="1600"/>
              <a:t>poverty</a:t>
            </a:r>
            <a:r>
              <a:rPr lang="en" sz="1600"/>
              <a:t>, and higher diversity</a:t>
            </a:r>
            <a:endParaRPr sz="1600"/>
          </a:p>
          <a:p>
            <a:pPr indent="-330200" lvl="0" marL="457200" rtl="0" algn="l">
              <a:spcBef>
                <a:spcPts val="0"/>
              </a:spcBef>
              <a:spcAft>
                <a:spcPts val="0"/>
              </a:spcAft>
              <a:buSzPts val="1600"/>
              <a:buChar char="●"/>
            </a:pPr>
            <a:r>
              <a:rPr lang="en" sz="1600"/>
              <a:t>Cluster 2 is moderate, in between 1 and 2.</a:t>
            </a:r>
            <a:endParaRPr sz="1600"/>
          </a:p>
          <a:p>
            <a:pPr indent="0" lvl="0" marL="0" rtl="0" algn="l">
              <a:spcBef>
                <a:spcPts val="1200"/>
              </a:spcBef>
              <a:spcAft>
                <a:spcPts val="0"/>
              </a:spcAft>
              <a:buNone/>
            </a:pPr>
            <a:r>
              <a:rPr lang="en" sz="1600"/>
              <a:t>We computed feature medians across clusters:</a:t>
            </a:r>
            <a:endParaRPr sz="1600"/>
          </a:p>
          <a:p>
            <a:pPr indent="-330200" lvl="0" marL="457200" rtl="0" algn="l">
              <a:spcBef>
                <a:spcPts val="1200"/>
              </a:spcBef>
              <a:spcAft>
                <a:spcPts val="0"/>
              </a:spcAft>
              <a:buSzPts val="1600"/>
              <a:buChar char="●"/>
            </a:pPr>
            <a:r>
              <a:rPr lang="en" sz="1600"/>
              <a:t>Cluster 0 has higher income and sale price</a:t>
            </a:r>
            <a:endParaRPr sz="1600"/>
          </a:p>
          <a:p>
            <a:pPr indent="-330200" lvl="0" marL="457200" rtl="0" algn="l">
              <a:spcBef>
                <a:spcPts val="0"/>
              </a:spcBef>
              <a:spcAft>
                <a:spcPts val="0"/>
              </a:spcAft>
              <a:buSzPts val="1600"/>
              <a:buChar char="●"/>
            </a:pPr>
            <a:r>
              <a:rPr lang="en" sz="1600"/>
              <a:t>Educational spending isn’t as strongly related to home prices as expected.</a:t>
            </a:r>
            <a:endParaRPr sz="1600"/>
          </a:p>
        </p:txBody>
      </p:sp>
      <p:pic>
        <p:nvPicPr>
          <p:cNvPr id="274" name="Google Shape;274;p41"/>
          <p:cNvPicPr preferRelativeResize="0"/>
          <p:nvPr/>
        </p:nvPicPr>
        <p:blipFill>
          <a:blip r:embed="rId3">
            <a:alphaModFix/>
          </a:blip>
          <a:stretch>
            <a:fillRect/>
          </a:stretch>
        </p:blipFill>
        <p:spPr>
          <a:xfrm>
            <a:off x="5096573" y="1225025"/>
            <a:ext cx="3735725" cy="716875"/>
          </a:xfrm>
          <a:prstGeom prst="rect">
            <a:avLst/>
          </a:prstGeom>
          <a:noFill/>
          <a:ln>
            <a:noFill/>
          </a:ln>
        </p:spPr>
      </p:pic>
      <p:pic>
        <p:nvPicPr>
          <p:cNvPr id="275" name="Google Shape;275;p41"/>
          <p:cNvPicPr preferRelativeResize="0"/>
          <p:nvPr/>
        </p:nvPicPr>
        <p:blipFill>
          <a:blip r:embed="rId4">
            <a:alphaModFix/>
          </a:blip>
          <a:stretch>
            <a:fillRect/>
          </a:stretch>
        </p:blipFill>
        <p:spPr>
          <a:xfrm>
            <a:off x="4859850" y="2094300"/>
            <a:ext cx="2476700" cy="836950"/>
          </a:xfrm>
          <a:prstGeom prst="rect">
            <a:avLst/>
          </a:prstGeom>
          <a:noFill/>
          <a:ln>
            <a:noFill/>
          </a:ln>
        </p:spPr>
      </p:pic>
      <p:pic>
        <p:nvPicPr>
          <p:cNvPr id="276" name="Google Shape;276;p41"/>
          <p:cNvPicPr preferRelativeResize="0"/>
          <p:nvPr/>
        </p:nvPicPr>
        <p:blipFill>
          <a:blip r:embed="rId5">
            <a:alphaModFix/>
          </a:blip>
          <a:stretch>
            <a:fillRect/>
          </a:stretch>
        </p:blipFill>
        <p:spPr>
          <a:xfrm>
            <a:off x="7269875" y="2094300"/>
            <a:ext cx="1771597" cy="716875"/>
          </a:xfrm>
          <a:prstGeom prst="rect">
            <a:avLst/>
          </a:prstGeom>
          <a:noFill/>
          <a:ln>
            <a:noFill/>
          </a:ln>
        </p:spPr>
      </p:pic>
      <p:pic>
        <p:nvPicPr>
          <p:cNvPr id="277" name="Google Shape;277;p41"/>
          <p:cNvPicPr preferRelativeResize="0"/>
          <p:nvPr/>
        </p:nvPicPr>
        <p:blipFill>
          <a:blip r:embed="rId6">
            <a:alphaModFix/>
          </a:blip>
          <a:stretch>
            <a:fillRect/>
          </a:stretch>
        </p:blipFill>
        <p:spPr>
          <a:xfrm>
            <a:off x="4859850" y="3190950"/>
            <a:ext cx="3984025" cy="1653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The Structured Data</a:t>
            </a:r>
            <a:endParaRPr/>
          </a:p>
        </p:txBody>
      </p:sp>
      <p:sp>
        <p:nvSpPr>
          <p:cNvPr id="73" name="Google Shape;73;p15"/>
          <p:cNvSpPr txBox="1"/>
          <p:nvPr>
            <p:ph idx="1" type="body"/>
          </p:nvPr>
        </p:nvSpPr>
        <p:spPr>
          <a:xfrm>
            <a:off x="311700" y="1242275"/>
            <a:ext cx="3665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u="sng">
                <a:solidFill>
                  <a:srgbClr val="569CD6"/>
                </a:solidFill>
                <a:hlinkClick r:id="rId3">
                  <a:extLst>
                    <a:ext uri="{A12FA001-AC4F-418D-AE19-62706E023703}">
                      <ahyp:hlinkClr val="tx"/>
                    </a:ext>
                  </a:extLst>
                </a:hlinkClick>
              </a:rPr>
              <a:t>https://catalog.data.gov/dataset/real-estate-sales-2001-2018</a:t>
            </a:r>
            <a:endParaRPr sz="1400">
              <a:solidFill>
                <a:srgbClr val="569CD6"/>
              </a:solidFill>
            </a:endParaRPr>
          </a:p>
          <a:p>
            <a:pPr indent="0" lvl="0" marL="0" rtl="0" algn="l">
              <a:spcBef>
                <a:spcPts val="1200"/>
              </a:spcBef>
              <a:spcAft>
                <a:spcPts val="0"/>
              </a:spcAft>
              <a:buNone/>
            </a:pPr>
            <a:r>
              <a:rPr lang="en" sz="1400">
                <a:solidFill>
                  <a:schemeClr val="dk1"/>
                </a:solidFill>
              </a:rPr>
              <a:t>Real estate sales in Connecticut from 2001 to 2022. Each row contains sale information including: </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Town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Date of sale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Property type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Sale price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Assessed value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Sales ratio (assessed value divided by the sale price)</a:t>
            </a:r>
            <a:endParaRPr sz="1400"/>
          </a:p>
        </p:txBody>
      </p:sp>
      <p:sp>
        <p:nvSpPr>
          <p:cNvPr id="74" name="Google Shape;74;p15"/>
          <p:cNvSpPr txBox="1"/>
          <p:nvPr>
            <p:ph idx="1" type="body"/>
          </p:nvPr>
        </p:nvSpPr>
        <p:spPr>
          <a:xfrm>
            <a:off x="4866850" y="1242275"/>
            <a:ext cx="36654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400" u="sng">
                <a:solidFill>
                  <a:srgbClr val="569CD6"/>
                </a:solidFill>
                <a:hlinkClick r:id="rId4">
                  <a:extLst>
                    <a:ext uri="{A12FA001-AC4F-418D-AE19-62706E023703}">
                      <ahyp:hlinkClr val="tx"/>
                    </a:ext>
                  </a:extLst>
                </a:hlinkClick>
              </a:rPr>
              <a:t>https://catalog.data.gov/dataset/municipal-fiscal-indicators-economic-and-grand-list-data-2019-2024</a:t>
            </a:r>
            <a:endParaRPr sz="1400">
              <a:solidFill>
                <a:srgbClr val="569CD6"/>
              </a:solidFill>
            </a:endParaRPr>
          </a:p>
          <a:p>
            <a:pPr indent="0" lvl="0" marL="0" rtl="0" algn="l">
              <a:spcBef>
                <a:spcPts val="1200"/>
              </a:spcBef>
              <a:spcAft>
                <a:spcPts val="0"/>
              </a:spcAft>
              <a:buNone/>
            </a:pPr>
            <a:r>
              <a:rPr lang="en" sz="1400">
                <a:solidFill>
                  <a:schemeClr val="dk1"/>
                </a:solidFill>
              </a:rPr>
              <a:t>Compilation of municipality statistics between the years 2019 and 2024. It includes municipality-level information like:</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Net current education expenditures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Median household income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Property tax rates</a:t>
            </a:r>
            <a:endParaRPr sz="14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2"/>
          <p:cNvSpPr txBox="1"/>
          <p:nvPr>
            <p:ph type="title"/>
          </p:nvPr>
        </p:nvSpPr>
        <p:spPr>
          <a:xfrm>
            <a:off x="2732700" y="1994775"/>
            <a:ext cx="4311600" cy="77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Thank you! 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Data Pre-processing: SQL</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real estate dataset is </a:t>
            </a:r>
            <a:r>
              <a:rPr i="1" lang="en"/>
              <a:t>really </a:t>
            </a:r>
            <a:r>
              <a:rPr lang="en"/>
              <a:t>big, with over 1 million rows. </a:t>
            </a:r>
            <a:endParaRPr/>
          </a:p>
          <a:p>
            <a:pPr indent="0" lvl="0" marL="0" rtl="0" algn="l">
              <a:spcBef>
                <a:spcPts val="1200"/>
              </a:spcBef>
              <a:spcAft>
                <a:spcPts val="0"/>
              </a:spcAft>
              <a:buNone/>
            </a:pPr>
            <a:r>
              <a:rPr lang="en"/>
              <a:t>We used SQL to pre-process the data:</a:t>
            </a:r>
            <a:endParaRPr/>
          </a:p>
          <a:p>
            <a:pPr indent="-342900" lvl="0" marL="457200" rtl="0" algn="l">
              <a:spcBef>
                <a:spcPts val="1200"/>
              </a:spcBef>
              <a:spcAft>
                <a:spcPts val="0"/>
              </a:spcAft>
              <a:buSzPts val="1800"/>
              <a:buChar char="●"/>
            </a:pPr>
            <a:r>
              <a:rPr lang="en"/>
              <a:t>Selecting only residential properties</a:t>
            </a:r>
            <a:endParaRPr/>
          </a:p>
          <a:p>
            <a:pPr indent="-342900" lvl="0" marL="457200" rtl="0" algn="l">
              <a:spcBef>
                <a:spcPts val="0"/>
              </a:spcBef>
              <a:spcAft>
                <a:spcPts val="0"/>
              </a:spcAft>
              <a:buSzPts val="1800"/>
              <a:buChar char="●"/>
            </a:pPr>
            <a:r>
              <a:rPr lang="en"/>
              <a:t>Removing obvious outliers / bad values</a:t>
            </a:r>
            <a:endParaRPr/>
          </a:p>
          <a:p>
            <a:pPr indent="-342900" lvl="0" marL="457200" rtl="0" algn="l">
              <a:spcBef>
                <a:spcPts val="0"/>
              </a:spcBef>
              <a:spcAft>
                <a:spcPts val="0"/>
              </a:spcAft>
              <a:buSzPts val="1800"/>
              <a:buChar char="●"/>
            </a:pPr>
            <a:r>
              <a:rPr lang="en"/>
              <a:t>Grouping by municipality and year to get aggregate statistics</a:t>
            </a:r>
            <a:endParaRPr/>
          </a:p>
          <a:p>
            <a:pPr indent="-342900" lvl="0" marL="457200" rtl="0" algn="l">
              <a:spcBef>
                <a:spcPts val="0"/>
              </a:spcBef>
              <a:spcAft>
                <a:spcPts val="0"/>
              </a:spcAft>
              <a:buSzPts val="1800"/>
              <a:buChar char="●"/>
            </a:pPr>
            <a:r>
              <a:rPr lang="en"/>
              <a:t>Calculating quartiles of sales price, sales ratio and assessed value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Data Pre-Processing: Visualization</a:t>
            </a:r>
            <a:endParaRPr/>
          </a:p>
        </p:txBody>
      </p:sp>
      <p:pic>
        <p:nvPicPr>
          <p:cNvPr id="86" name="Google Shape;86;p17"/>
          <p:cNvPicPr preferRelativeResize="0"/>
          <p:nvPr/>
        </p:nvPicPr>
        <p:blipFill>
          <a:blip r:embed="rId3">
            <a:alphaModFix/>
          </a:blip>
          <a:stretch>
            <a:fillRect/>
          </a:stretch>
        </p:blipFill>
        <p:spPr>
          <a:xfrm>
            <a:off x="311700" y="1536775"/>
            <a:ext cx="8713676" cy="1379275"/>
          </a:xfrm>
          <a:prstGeom prst="rect">
            <a:avLst/>
          </a:prstGeom>
          <a:noFill/>
          <a:ln>
            <a:noFill/>
          </a:ln>
        </p:spPr>
      </p:pic>
      <p:sp>
        <p:nvSpPr>
          <p:cNvPr id="87" name="Google Shape;87;p17"/>
          <p:cNvSpPr txBox="1"/>
          <p:nvPr/>
        </p:nvSpPr>
        <p:spPr>
          <a:xfrm>
            <a:off x="2766825" y="1141375"/>
            <a:ext cx="2743800" cy="46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Proxima Nova"/>
                <a:ea typeface="Proxima Nova"/>
                <a:cs typeface="Proxima Nova"/>
                <a:sym typeface="Proxima Nova"/>
              </a:rPr>
              <a:t>Before</a:t>
            </a:r>
            <a:endParaRPr sz="1800">
              <a:solidFill>
                <a:schemeClr val="accent3"/>
              </a:solidFill>
              <a:latin typeface="Proxima Nova"/>
              <a:ea typeface="Proxima Nova"/>
              <a:cs typeface="Proxima Nova"/>
              <a:sym typeface="Proxima Nova"/>
            </a:endParaRPr>
          </a:p>
        </p:txBody>
      </p:sp>
      <p:sp>
        <p:nvSpPr>
          <p:cNvPr id="88" name="Google Shape;88;p17"/>
          <p:cNvSpPr txBox="1"/>
          <p:nvPr/>
        </p:nvSpPr>
        <p:spPr>
          <a:xfrm>
            <a:off x="2846175" y="2916050"/>
            <a:ext cx="2743800" cy="46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Proxima Nova"/>
                <a:ea typeface="Proxima Nova"/>
                <a:cs typeface="Proxima Nova"/>
                <a:sym typeface="Proxima Nova"/>
              </a:rPr>
              <a:t>After</a:t>
            </a:r>
            <a:endParaRPr sz="1800">
              <a:solidFill>
                <a:schemeClr val="accent3"/>
              </a:solidFill>
              <a:latin typeface="Proxima Nova"/>
              <a:ea typeface="Proxima Nova"/>
              <a:cs typeface="Proxima Nova"/>
              <a:sym typeface="Proxima Nova"/>
            </a:endParaRPr>
          </a:p>
        </p:txBody>
      </p:sp>
      <p:pic>
        <p:nvPicPr>
          <p:cNvPr id="89" name="Google Shape;89;p17"/>
          <p:cNvPicPr preferRelativeResize="0"/>
          <p:nvPr/>
        </p:nvPicPr>
        <p:blipFill>
          <a:blip r:embed="rId4">
            <a:alphaModFix/>
          </a:blip>
          <a:stretch>
            <a:fillRect/>
          </a:stretch>
        </p:blipFill>
        <p:spPr>
          <a:xfrm>
            <a:off x="186175" y="3385550"/>
            <a:ext cx="8839201" cy="14504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Missing Values</a:t>
            </a:r>
            <a:endParaRPr/>
          </a:p>
        </p:txBody>
      </p:sp>
      <p:sp>
        <p:nvSpPr>
          <p:cNvPr id="95" name="Google Shape;9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were many </a:t>
            </a:r>
            <a:r>
              <a:rPr lang="en"/>
              <a:t>records with some bad data. For example,</a:t>
            </a:r>
            <a:endParaRPr/>
          </a:p>
          <a:p>
            <a:pPr indent="-342900" lvl="0" marL="457200" rtl="0" algn="l">
              <a:spcBef>
                <a:spcPts val="1200"/>
              </a:spcBef>
              <a:spcAft>
                <a:spcPts val="0"/>
              </a:spcAft>
              <a:buSzPts val="1800"/>
              <a:buChar char="●"/>
            </a:pPr>
            <a:r>
              <a:rPr lang="en"/>
              <a:t>~380,000 with blank property type</a:t>
            </a:r>
            <a:endParaRPr/>
          </a:p>
          <a:p>
            <a:pPr indent="-342900" lvl="0" marL="457200" rtl="0" algn="l">
              <a:spcBef>
                <a:spcPts val="0"/>
              </a:spcBef>
              <a:spcAft>
                <a:spcPts val="0"/>
              </a:spcAft>
              <a:buSzPts val="1800"/>
              <a:buChar char="●"/>
            </a:pPr>
            <a:r>
              <a:rPr lang="en"/>
              <a:t>~2,000 with $0 sale price</a:t>
            </a:r>
            <a:endParaRPr/>
          </a:p>
          <a:p>
            <a:pPr indent="0" lvl="0" marL="0" rtl="0" algn="l">
              <a:spcBef>
                <a:spcPts val="1200"/>
              </a:spcBef>
              <a:spcAft>
                <a:spcPts val="0"/>
              </a:spcAft>
              <a:buNone/>
            </a:pPr>
            <a:r>
              <a:rPr lang="en"/>
              <a:t>We used “reasonable” guidelines to remove outliers. For example, using the 1st percentile price as a cutoff.</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6" name="Google Shape;96;p18"/>
          <p:cNvPicPr preferRelativeResize="0"/>
          <p:nvPr/>
        </p:nvPicPr>
        <p:blipFill>
          <a:blip r:embed="rId3">
            <a:alphaModFix/>
          </a:blip>
          <a:stretch>
            <a:fillRect/>
          </a:stretch>
        </p:blipFill>
        <p:spPr>
          <a:xfrm>
            <a:off x="375600" y="3323612"/>
            <a:ext cx="8520600" cy="14393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Exploratory Analysis: Sales Ratio</a:t>
            </a:r>
            <a:endParaRPr/>
          </a:p>
        </p:txBody>
      </p:sp>
      <p:sp>
        <p:nvSpPr>
          <p:cNvPr id="102" name="Google Shape;102;p19"/>
          <p:cNvSpPr txBox="1"/>
          <p:nvPr>
            <p:ph idx="1" type="body"/>
          </p:nvPr>
        </p:nvSpPr>
        <p:spPr>
          <a:xfrm>
            <a:off x="311700" y="1152475"/>
            <a:ext cx="4322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visualized the median sales ratio for municipalities from 2019</a:t>
            </a:r>
            <a:endParaRPr/>
          </a:p>
          <a:p>
            <a:pPr indent="0" lvl="0" marL="0" rtl="0" algn="l">
              <a:spcBef>
                <a:spcPts val="1200"/>
              </a:spcBef>
              <a:spcAft>
                <a:spcPts val="0"/>
              </a:spcAft>
              <a:buNone/>
            </a:pPr>
            <a:r>
              <a:rPr lang="en"/>
              <a:t>There is a clear downward trend. Sales ratio = assessed value / sale price, indicating that prices are outpacing assessments.</a:t>
            </a:r>
            <a:endParaRPr/>
          </a:p>
          <a:p>
            <a:pPr indent="0" lvl="0" marL="0" rtl="0" algn="l">
              <a:spcBef>
                <a:spcPts val="1200"/>
              </a:spcBef>
              <a:spcAft>
                <a:spcPts val="1200"/>
              </a:spcAft>
              <a:buNone/>
            </a:pPr>
            <a:r>
              <a:t/>
            </a:r>
            <a:endParaRPr/>
          </a:p>
        </p:txBody>
      </p:sp>
      <p:pic>
        <p:nvPicPr>
          <p:cNvPr id="103" name="Google Shape;103;p19"/>
          <p:cNvPicPr preferRelativeResize="0"/>
          <p:nvPr/>
        </p:nvPicPr>
        <p:blipFill>
          <a:blip r:embed="rId3">
            <a:alphaModFix/>
          </a:blip>
          <a:stretch>
            <a:fillRect/>
          </a:stretch>
        </p:blipFill>
        <p:spPr>
          <a:xfrm>
            <a:off x="4807547" y="1225925"/>
            <a:ext cx="4024751" cy="3027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Exploratory Analysis: Price Trends</a:t>
            </a:r>
            <a:endParaRPr/>
          </a:p>
        </p:txBody>
      </p:sp>
      <p:sp>
        <p:nvSpPr>
          <p:cNvPr id="109" name="Google Shape;10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When graphing sale price over time, we found major differences between municipalities.</a:t>
            </a:r>
            <a:endParaRPr/>
          </a:p>
        </p:txBody>
      </p:sp>
      <p:pic>
        <p:nvPicPr>
          <p:cNvPr id="110" name="Google Shape;110;p20"/>
          <p:cNvPicPr preferRelativeResize="0"/>
          <p:nvPr/>
        </p:nvPicPr>
        <p:blipFill>
          <a:blip r:embed="rId3">
            <a:alphaModFix/>
          </a:blip>
          <a:stretch>
            <a:fillRect/>
          </a:stretch>
        </p:blipFill>
        <p:spPr>
          <a:xfrm>
            <a:off x="923300" y="2012800"/>
            <a:ext cx="3491976" cy="2650776"/>
          </a:xfrm>
          <a:prstGeom prst="rect">
            <a:avLst/>
          </a:prstGeom>
          <a:noFill/>
          <a:ln>
            <a:noFill/>
          </a:ln>
        </p:spPr>
      </p:pic>
      <p:sp>
        <p:nvSpPr>
          <p:cNvPr id="111" name="Google Shape;111;p20"/>
          <p:cNvSpPr txBox="1"/>
          <p:nvPr/>
        </p:nvSpPr>
        <p:spPr>
          <a:xfrm>
            <a:off x="2307800" y="4703625"/>
            <a:ext cx="10224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Milford</a:t>
            </a:r>
            <a:endParaRPr sz="1800">
              <a:solidFill>
                <a:schemeClr val="dk2"/>
              </a:solidFill>
            </a:endParaRPr>
          </a:p>
        </p:txBody>
      </p:sp>
      <p:pic>
        <p:nvPicPr>
          <p:cNvPr id="112" name="Google Shape;112;p20"/>
          <p:cNvPicPr preferRelativeResize="0"/>
          <p:nvPr/>
        </p:nvPicPr>
        <p:blipFill>
          <a:blip r:embed="rId4">
            <a:alphaModFix/>
          </a:blip>
          <a:stretch>
            <a:fillRect/>
          </a:stretch>
        </p:blipFill>
        <p:spPr>
          <a:xfrm>
            <a:off x="4956175" y="2012800"/>
            <a:ext cx="3234533" cy="2650775"/>
          </a:xfrm>
          <a:prstGeom prst="rect">
            <a:avLst/>
          </a:prstGeom>
          <a:noFill/>
          <a:ln>
            <a:noFill/>
          </a:ln>
        </p:spPr>
      </p:pic>
      <p:sp>
        <p:nvSpPr>
          <p:cNvPr id="113" name="Google Shape;113;p20"/>
          <p:cNvSpPr txBox="1"/>
          <p:nvPr/>
        </p:nvSpPr>
        <p:spPr>
          <a:xfrm>
            <a:off x="6289150" y="4663575"/>
            <a:ext cx="10224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Darien</a:t>
            </a:r>
            <a:endParaRPr sz="18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Exploratory Analysis: Price Trends</a:t>
            </a:r>
            <a:endParaRPr/>
          </a:p>
        </p:txBody>
      </p:sp>
      <p:sp>
        <p:nvSpPr>
          <p:cNvPr id="119" name="Google Shape;119;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Wealthy Fairfield County towns had more similar price trends with a correlation coefficient between year and sale price of 0.7 compared with 0.17 for all towns.</a:t>
            </a:r>
            <a:endParaRPr/>
          </a:p>
        </p:txBody>
      </p:sp>
      <p:pic>
        <p:nvPicPr>
          <p:cNvPr id="120" name="Google Shape;120;p21"/>
          <p:cNvPicPr preferRelativeResize="0"/>
          <p:nvPr/>
        </p:nvPicPr>
        <p:blipFill>
          <a:blip r:embed="rId3">
            <a:alphaModFix/>
          </a:blip>
          <a:stretch>
            <a:fillRect/>
          </a:stretch>
        </p:blipFill>
        <p:spPr>
          <a:xfrm>
            <a:off x="803800" y="2116325"/>
            <a:ext cx="3234533" cy="2650775"/>
          </a:xfrm>
          <a:prstGeom prst="rect">
            <a:avLst/>
          </a:prstGeom>
          <a:noFill/>
          <a:ln>
            <a:noFill/>
          </a:ln>
        </p:spPr>
      </p:pic>
      <p:sp>
        <p:nvSpPr>
          <p:cNvPr id="121" name="Google Shape;121;p21"/>
          <p:cNvSpPr txBox="1"/>
          <p:nvPr/>
        </p:nvSpPr>
        <p:spPr>
          <a:xfrm>
            <a:off x="2011600" y="4703625"/>
            <a:ext cx="10224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Darien</a:t>
            </a:r>
            <a:endParaRPr sz="1800">
              <a:solidFill>
                <a:schemeClr val="dk2"/>
              </a:solidFill>
            </a:endParaRPr>
          </a:p>
        </p:txBody>
      </p:sp>
      <p:pic>
        <p:nvPicPr>
          <p:cNvPr id="122" name="Google Shape;122;p21"/>
          <p:cNvPicPr preferRelativeResize="0"/>
          <p:nvPr/>
        </p:nvPicPr>
        <p:blipFill>
          <a:blip r:embed="rId4">
            <a:alphaModFix/>
          </a:blip>
          <a:stretch>
            <a:fillRect/>
          </a:stretch>
        </p:blipFill>
        <p:spPr>
          <a:xfrm>
            <a:off x="4705900" y="2116325"/>
            <a:ext cx="3245179" cy="2650775"/>
          </a:xfrm>
          <a:prstGeom prst="rect">
            <a:avLst/>
          </a:prstGeom>
          <a:noFill/>
          <a:ln>
            <a:noFill/>
          </a:ln>
        </p:spPr>
      </p:pic>
      <p:sp>
        <p:nvSpPr>
          <p:cNvPr id="123" name="Google Shape;123;p21"/>
          <p:cNvSpPr txBox="1"/>
          <p:nvPr/>
        </p:nvSpPr>
        <p:spPr>
          <a:xfrm>
            <a:off x="5761150" y="4703625"/>
            <a:ext cx="16902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New Canaan</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